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 id="264" r:id="rId7"/>
    <p:sldId id="271" r:id="rId8"/>
    <p:sldId id="272" r:id="rId9"/>
    <p:sldId id="27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711D56-7130-40E6-B1E4-9CCC4CAD6F7C}"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97D68CA-F60A-4E0D-95EB-1F1A9E7682AF}" type="slidenum">
              <a:rPr lang="en-US" smtClean="0"/>
              <a:t>‹#›</a:t>
            </a:fld>
            <a:endParaRPr lang="en-US"/>
          </a:p>
        </p:txBody>
      </p:sp>
    </p:spTree>
    <p:extLst>
      <p:ext uri="{BB962C8B-B14F-4D97-AF65-F5344CB8AC3E}">
        <p14:creationId xmlns:p14="http://schemas.microsoft.com/office/powerpoint/2010/main" val="1363030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711D56-7130-40E6-B1E4-9CCC4CAD6F7C}"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97D68CA-F60A-4E0D-95EB-1F1A9E7682AF}" type="slidenum">
              <a:rPr lang="en-US" smtClean="0"/>
              <a:t>‹#›</a:t>
            </a:fld>
            <a:endParaRPr lang="en-US"/>
          </a:p>
        </p:txBody>
      </p:sp>
    </p:spTree>
    <p:extLst>
      <p:ext uri="{BB962C8B-B14F-4D97-AF65-F5344CB8AC3E}">
        <p14:creationId xmlns:p14="http://schemas.microsoft.com/office/powerpoint/2010/main" val="1510616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711D56-7130-40E6-B1E4-9CCC4CAD6F7C}"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97D68CA-F60A-4E0D-95EB-1F1A9E7682AF}"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9043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C711D56-7130-40E6-B1E4-9CCC4CAD6F7C}"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97D68CA-F60A-4E0D-95EB-1F1A9E7682AF}" type="slidenum">
              <a:rPr lang="en-US" smtClean="0"/>
              <a:t>‹#›</a:t>
            </a:fld>
            <a:endParaRPr lang="en-US"/>
          </a:p>
        </p:txBody>
      </p:sp>
    </p:spTree>
    <p:extLst>
      <p:ext uri="{BB962C8B-B14F-4D97-AF65-F5344CB8AC3E}">
        <p14:creationId xmlns:p14="http://schemas.microsoft.com/office/powerpoint/2010/main" val="3040316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C711D56-7130-40E6-B1E4-9CCC4CAD6F7C}"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97D68CA-F60A-4E0D-95EB-1F1A9E7682AF}"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412880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C711D56-7130-40E6-B1E4-9CCC4CAD6F7C}"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97D68CA-F60A-4E0D-95EB-1F1A9E7682AF}" type="slidenum">
              <a:rPr lang="en-US" smtClean="0"/>
              <a:t>‹#›</a:t>
            </a:fld>
            <a:endParaRPr lang="en-US"/>
          </a:p>
        </p:txBody>
      </p:sp>
    </p:spTree>
    <p:extLst>
      <p:ext uri="{BB962C8B-B14F-4D97-AF65-F5344CB8AC3E}">
        <p14:creationId xmlns:p14="http://schemas.microsoft.com/office/powerpoint/2010/main" val="3044782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711D56-7130-40E6-B1E4-9CCC4CAD6F7C}"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97D68CA-F60A-4E0D-95EB-1F1A9E7682AF}" type="slidenum">
              <a:rPr lang="en-US" smtClean="0"/>
              <a:t>‹#›</a:t>
            </a:fld>
            <a:endParaRPr lang="en-US"/>
          </a:p>
        </p:txBody>
      </p:sp>
    </p:spTree>
    <p:extLst>
      <p:ext uri="{BB962C8B-B14F-4D97-AF65-F5344CB8AC3E}">
        <p14:creationId xmlns:p14="http://schemas.microsoft.com/office/powerpoint/2010/main" val="5163686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711D56-7130-40E6-B1E4-9CCC4CAD6F7C}"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97D68CA-F60A-4E0D-95EB-1F1A9E7682AF}" type="slidenum">
              <a:rPr lang="en-US" smtClean="0"/>
              <a:t>‹#›</a:t>
            </a:fld>
            <a:endParaRPr lang="en-US"/>
          </a:p>
        </p:txBody>
      </p:sp>
    </p:spTree>
    <p:extLst>
      <p:ext uri="{BB962C8B-B14F-4D97-AF65-F5344CB8AC3E}">
        <p14:creationId xmlns:p14="http://schemas.microsoft.com/office/powerpoint/2010/main" val="4100802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711D56-7130-40E6-B1E4-9CCC4CAD6F7C}"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97D68CA-F60A-4E0D-95EB-1F1A9E7682AF}" type="slidenum">
              <a:rPr lang="en-US" smtClean="0"/>
              <a:t>‹#›</a:t>
            </a:fld>
            <a:endParaRPr lang="en-US"/>
          </a:p>
        </p:txBody>
      </p:sp>
    </p:spTree>
    <p:extLst>
      <p:ext uri="{BB962C8B-B14F-4D97-AF65-F5344CB8AC3E}">
        <p14:creationId xmlns:p14="http://schemas.microsoft.com/office/powerpoint/2010/main" val="1238514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711D56-7130-40E6-B1E4-9CCC4CAD6F7C}"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97D68CA-F60A-4E0D-95EB-1F1A9E7682AF}" type="slidenum">
              <a:rPr lang="en-US" smtClean="0"/>
              <a:t>‹#›</a:t>
            </a:fld>
            <a:endParaRPr lang="en-US"/>
          </a:p>
        </p:txBody>
      </p:sp>
    </p:spTree>
    <p:extLst>
      <p:ext uri="{BB962C8B-B14F-4D97-AF65-F5344CB8AC3E}">
        <p14:creationId xmlns:p14="http://schemas.microsoft.com/office/powerpoint/2010/main" val="1987653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711D56-7130-40E6-B1E4-9CCC4CAD6F7C}"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97D68CA-F60A-4E0D-95EB-1F1A9E7682AF}" type="slidenum">
              <a:rPr lang="en-US" smtClean="0"/>
              <a:t>‹#›</a:t>
            </a:fld>
            <a:endParaRPr lang="en-US"/>
          </a:p>
        </p:txBody>
      </p:sp>
    </p:spTree>
    <p:extLst>
      <p:ext uri="{BB962C8B-B14F-4D97-AF65-F5344CB8AC3E}">
        <p14:creationId xmlns:p14="http://schemas.microsoft.com/office/powerpoint/2010/main" val="329591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711D56-7130-40E6-B1E4-9CCC4CAD6F7C}" type="datetimeFigureOut">
              <a:rPr lang="en-US" smtClean="0"/>
              <a:t>2/28/2023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97D68CA-F60A-4E0D-95EB-1F1A9E7682AF}" type="slidenum">
              <a:rPr lang="en-US" smtClean="0"/>
              <a:t>‹#›</a:t>
            </a:fld>
            <a:endParaRPr lang="en-US"/>
          </a:p>
        </p:txBody>
      </p:sp>
    </p:spTree>
    <p:extLst>
      <p:ext uri="{BB962C8B-B14F-4D97-AF65-F5344CB8AC3E}">
        <p14:creationId xmlns:p14="http://schemas.microsoft.com/office/powerpoint/2010/main" val="1507466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711D56-7130-40E6-B1E4-9CCC4CAD6F7C}" type="datetimeFigureOut">
              <a:rPr lang="en-US" smtClean="0"/>
              <a:t>2/28/2023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97D68CA-F60A-4E0D-95EB-1F1A9E7682AF}" type="slidenum">
              <a:rPr lang="en-US" smtClean="0"/>
              <a:t>‹#›</a:t>
            </a:fld>
            <a:endParaRPr lang="en-US"/>
          </a:p>
        </p:txBody>
      </p:sp>
    </p:spTree>
    <p:extLst>
      <p:ext uri="{BB962C8B-B14F-4D97-AF65-F5344CB8AC3E}">
        <p14:creationId xmlns:p14="http://schemas.microsoft.com/office/powerpoint/2010/main" val="1838634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11D56-7130-40E6-B1E4-9CCC4CAD6F7C}" type="datetimeFigureOut">
              <a:rPr lang="en-US" smtClean="0"/>
              <a:t>2/28/2023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97D68CA-F60A-4E0D-95EB-1F1A9E7682AF}" type="slidenum">
              <a:rPr lang="en-US" smtClean="0"/>
              <a:t>‹#›</a:t>
            </a:fld>
            <a:endParaRPr lang="en-US"/>
          </a:p>
        </p:txBody>
      </p:sp>
    </p:spTree>
    <p:extLst>
      <p:ext uri="{BB962C8B-B14F-4D97-AF65-F5344CB8AC3E}">
        <p14:creationId xmlns:p14="http://schemas.microsoft.com/office/powerpoint/2010/main" val="415784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C711D56-7130-40E6-B1E4-9CCC4CAD6F7C}"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97D68CA-F60A-4E0D-95EB-1F1A9E7682AF}" type="slidenum">
              <a:rPr lang="en-US" smtClean="0"/>
              <a:t>‹#›</a:t>
            </a:fld>
            <a:endParaRPr lang="en-US"/>
          </a:p>
        </p:txBody>
      </p:sp>
    </p:spTree>
    <p:extLst>
      <p:ext uri="{BB962C8B-B14F-4D97-AF65-F5344CB8AC3E}">
        <p14:creationId xmlns:p14="http://schemas.microsoft.com/office/powerpoint/2010/main" val="295778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C711D56-7130-40E6-B1E4-9CCC4CAD6F7C}"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97D68CA-F60A-4E0D-95EB-1F1A9E7682AF}" type="slidenum">
              <a:rPr lang="en-US" smtClean="0"/>
              <a:t>‹#›</a:t>
            </a:fld>
            <a:endParaRPr lang="en-US"/>
          </a:p>
        </p:txBody>
      </p:sp>
    </p:spTree>
    <p:extLst>
      <p:ext uri="{BB962C8B-B14F-4D97-AF65-F5344CB8AC3E}">
        <p14:creationId xmlns:p14="http://schemas.microsoft.com/office/powerpoint/2010/main" val="646464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C711D56-7130-40E6-B1E4-9CCC4CAD6F7C}" type="datetimeFigureOut">
              <a:rPr lang="en-US" smtClean="0"/>
              <a:t>2/28/2023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97D68CA-F60A-4E0D-95EB-1F1A9E7682AF}" type="slidenum">
              <a:rPr lang="en-US" smtClean="0"/>
              <a:t>‹#›</a:t>
            </a:fld>
            <a:endParaRPr lang="en-US"/>
          </a:p>
        </p:txBody>
      </p:sp>
    </p:spTree>
    <p:extLst>
      <p:ext uri="{BB962C8B-B14F-4D97-AF65-F5344CB8AC3E}">
        <p14:creationId xmlns:p14="http://schemas.microsoft.com/office/powerpoint/2010/main" val="19679365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Heart" TargetMode="External"/><Relationship Id="rId2" Type="http://schemas.openxmlformats.org/officeDocument/2006/relationships/hyperlink" Target="http://en.wikipedia.org/wiki/Inflammation" TargetMode="External"/><Relationship Id="rId1" Type="http://schemas.openxmlformats.org/officeDocument/2006/relationships/slideLayout" Target="../slideLayouts/slideLayout2.xml"/><Relationship Id="rId5" Type="http://schemas.openxmlformats.org/officeDocument/2006/relationships/hyperlink" Target="http://en.wikipedia.org/wiki/Microorganism" TargetMode="External"/><Relationship Id="rId4" Type="http://schemas.openxmlformats.org/officeDocument/2006/relationships/hyperlink" Target="http://en.wikipedia.org/wiki/Heart_valv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842915"/>
          </a:xfrm>
        </p:spPr>
        <p:txBody>
          <a:bodyPr>
            <a:normAutofit fontScale="90000"/>
          </a:bodyPr>
          <a:lstStyle/>
          <a:p>
            <a:r>
              <a:rPr lang="en-US" sz="4800" b="1" dirty="0"/>
              <a:t>Cardiovascular system pathology </a:t>
            </a:r>
          </a:p>
        </p:txBody>
      </p:sp>
      <p:sp>
        <p:nvSpPr>
          <p:cNvPr id="3" name="Subtitle 2"/>
          <p:cNvSpPr>
            <a:spLocks noGrp="1"/>
          </p:cNvSpPr>
          <p:nvPr>
            <p:ph type="subTitle" idx="1"/>
          </p:nvPr>
        </p:nvSpPr>
        <p:spPr>
          <a:xfrm>
            <a:off x="1906825" y="4149582"/>
            <a:ext cx="8915399" cy="1126283"/>
          </a:xfrm>
        </p:spPr>
        <p:txBody>
          <a:bodyPr>
            <a:normAutofit/>
          </a:bodyPr>
          <a:lstStyle/>
          <a:p>
            <a:r>
              <a:rPr lang="en-US" b="1" dirty="0"/>
              <a:t>By</a:t>
            </a:r>
          </a:p>
          <a:p>
            <a:r>
              <a:rPr lang="en-US" b="1" dirty="0"/>
              <a:t>Professor Dr. jihad A. Ahmed</a:t>
            </a:r>
          </a:p>
        </p:txBody>
      </p:sp>
    </p:spTree>
    <p:extLst>
      <p:ext uri="{BB962C8B-B14F-4D97-AF65-F5344CB8AC3E}">
        <p14:creationId xmlns:p14="http://schemas.microsoft.com/office/powerpoint/2010/main" val="994542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400" y="651407"/>
            <a:ext cx="6537427" cy="617836"/>
          </a:xfrm>
        </p:spPr>
        <p:txBody>
          <a:bodyPr>
            <a:normAutofit fontScale="90000"/>
          </a:bodyPr>
          <a:lstStyle/>
          <a:p>
            <a:r>
              <a:rPr lang="en-US" b="1" dirty="0"/>
              <a:t>Inflammatory status of the heart:</a:t>
            </a:r>
            <a:br>
              <a:rPr lang="en-US" dirty="0"/>
            </a:br>
            <a:endParaRPr lang="en-US" dirty="0"/>
          </a:p>
        </p:txBody>
      </p:sp>
      <p:sp>
        <p:nvSpPr>
          <p:cNvPr id="3" name="Content Placeholder 2"/>
          <p:cNvSpPr>
            <a:spLocks noGrp="1"/>
          </p:cNvSpPr>
          <p:nvPr>
            <p:ph idx="1"/>
          </p:nvPr>
        </p:nvSpPr>
        <p:spPr>
          <a:xfrm>
            <a:off x="1528400" y="1269243"/>
            <a:ext cx="10495278" cy="5390864"/>
          </a:xfrm>
        </p:spPr>
        <p:txBody>
          <a:bodyPr>
            <a:normAutofit/>
          </a:bodyPr>
          <a:lstStyle/>
          <a:p>
            <a:pPr algn="just"/>
            <a:r>
              <a:rPr lang="en-US" sz="2400" b="1" dirty="0"/>
              <a:t>1. Pericarditis </a:t>
            </a:r>
            <a:endParaRPr lang="en-US" sz="2400" dirty="0"/>
          </a:p>
          <a:p>
            <a:pPr marL="0" indent="0" algn="just">
              <a:buNone/>
            </a:pPr>
            <a:r>
              <a:rPr lang="en-US" sz="2400" dirty="0"/>
              <a:t>Pericarditis refers to inflammation of the visceral or parietal pericardium. Acute pericarditis can be classified as </a:t>
            </a:r>
            <a:r>
              <a:rPr lang="en-US" sz="2400" b="1" dirty="0" err="1"/>
              <a:t>fibrinous</a:t>
            </a:r>
            <a:r>
              <a:rPr lang="en-US" sz="2400" dirty="0"/>
              <a:t>, </a:t>
            </a:r>
            <a:r>
              <a:rPr lang="en-US" sz="2400" b="1" dirty="0"/>
              <a:t>purulent </a:t>
            </a:r>
            <a:r>
              <a:rPr lang="en-US" sz="2400" dirty="0"/>
              <a:t>or </a:t>
            </a:r>
            <a:r>
              <a:rPr lang="en-US" sz="2400" b="1" dirty="0"/>
              <a:t>hemorrhagic</a:t>
            </a:r>
            <a:r>
              <a:rPr lang="en-US" sz="2400" dirty="0"/>
              <a:t>, depending on the gross and microscopic characteristics of the pericardial surfaces and fluid. </a:t>
            </a:r>
          </a:p>
          <a:p>
            <a:pPr algn="just"/>
            <a:r>
              <a:rPr lang="en-US" sz="2400" b="1" dirty="0"/>
              <a:t>1.</a:t>
            </a:r>
            <a:r>
              <a:rPr lang="en-US" sz="2400" dirty="0"/>
              <a:t> </a:t>
            </a:r>
            <a:r>
              <a:rPr lang="en-US" sz="2400" b="1" dirty="0" err="1"/>
              <a:t>Fibrinous</a:t>
            </a:r>
            <a:r>
              <a:rPr lang="en-US" sz="2400" dirty="0"/>
              <a:t> </a:t>
            </a:r>
            <a:r>
              <a:rPr lang="en-US" sz="2400" b="1" dirty="0"/>
              <a:t>pericarditis</a:t>
            </a:r>
            <a:r>
              <a:rPr lang="en-US" sz="2400" dirty="0"/>
              <a:t>: The most common form of pericarditis, in which the normal smooth glistening appearance of the pericardial surface become replaced by a dull, granular fibrin-rich exudate. The rough texture of the inflamed pericardial surfaces produces the characteristic friction rub heard by auscultation. Microscopically the pericardial fluid in </a:t>
            </a:r>
            <a:r>
              <a:rPr lang="en-US" sz="2400" dirty="0" err="1"/>
              <a:t>fibrinous</a:t>
            </a:r>
            <a:r>
              <a:rPr lang="en-US" sz="2400" dirty="0"/>
              <a:t> pericarditis is usually rich in protein, and the pericardium contains primarily mononuclear inflammatory cells.</a:t>
            </a:r>
          </a:p>
          <a:p>
            <a:endParaRPr lang="en-US" dirty="0"/>
          </a:p>
        </p:txBody>
      </p:sp>
    </p:spTree>
    <p:extLst>
      <p:ext uri="{BB962C8B-B14F-4D97-AF65-F5344CB8AC3E}">
        <p14:creationId xmlns:p14="http://schemas.microsoft.com/office/powerpoint/2010/main" val="2304279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0221" y="796119"/>
            <a:ext cx="10348866" cy="4963236"/>
          </a:xfrm>
        </p:spPr>
        <p:txBody>
          <a:bodyPr/>
          <a:lstStyle/>
          <a:p>
            <a:pPr algn="just"/>
            <a:r>
              <a:rPr lang="en-US" sz="2800" b="1" dirty="0"/>
              <a:t>2. Purulent pericarditis:</a:t>
            </a:r>
            <a:r>
              <a:rPr lang="en-US" sz="2800" dirty="0"/>
              <a:t> it occurs because of bacterial infection leads to a purulent pericarditis, in which microscopically the pericardial exudate resembles pus and contains many neutrophils.</a:t>
            </a:r>
          </a:p>
          <a:p>
            <a:pPr algn="just"/>
            <a:r>
              <a:rPr lang="en-US" sz="2800" b="1" dirty="0"/>
              <a:t>3.Hemorrhagic pericarditis:</a:t>
            </a:r>
            <a:r>
              <a:rPr lang="en-US" sz="2800" dirty="0"/>
              <a:t> Also called </a:t>
            </a:r>
            <a:r>
              <a:rPr lang="en-US" sz="2800" b="1" dirty="0" err="1"/>
              <a:t>hemopericardium</a:t>
            </a:r>
            <a:r>
              <a:rPr lang="en-US" sz="2800" dirty="0"/>
              <a:t> it occur as a result to bleeding into the pericardial space caused by aggressive infectious or neoplastic processes or coagulation defects leads to hemorrhagic pericarditis. When the blood clotted in the pericardium sac that called pericardium </a:t>
            </a:r>
            <a:r>
              <a:rPr lang="en-US" sz="2800" dirty="0" err="1"/>
              <a:t>tamponade</a:t>
            </a:r>
            <a:r>
              <a:rPr lang="en-US" sz="2800" dirty="0"/>
              <a:t>.</a:t>
            </a:r>
          </a:p>
          <a:p>
            <a:endParaRPr lang="en-US" dirty="0"/>
          </a:p>
        </p:txBody>
      </p:sp>
    </p:spTree>
    <p:extLst>
      <p:ext uri="{BB962C8B-B14F-4D97-AF65-F5344CB8AC3E}">
        <p14:creationId xmlns:p14="http://schemas.microsoft.com/office/powerpoint/2010/main" val="2862614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0221" y="796119"/>
            <a:ext cx="10212388" cy="3777622"/>
          </a:xfrm>
        </p:spPr>
        <p:txBody>
          <a:bodyPr>
            <a:normAutofit/>
          </a:bodyPr>
          <a:lstStyle/>
          <a:p>
            <a:pPr algn="just"/>
            <a:r>
              <a:rPr lang="en-US" sz="2800" b="1" dirty="0"/>
              <a:t>4.</a:t>
            </a:r>
            <a:r>
              <a:rPr lang="en-US" sz="2800" dirty="0"/>
              <a:t> </a:t>
            </a:r>
            <a:r>
              <a:rPr lang="en-US" sz="2800" b="1" dirty="0" err="1"/>
              <a:t>Hydropericardium</a:t>
            </a:r>
            <a:r>
              <a:rPr lang="en-US" sz="2800" dirty="0"/>
              <a:t>: it also called pericardial effusion is the accumulation of excess fluid within the pericardial cavity, either as a transudate or an exudate. The</a:t>
            </a:r>
            <a:r>
              <a:rPr lang="en-US" sz="2800" i="1" dirty="0"/>
              <a:t> </a:t>
            </a:r>
            <a:r>
              <a:rPr lang="en-US" sz="2800" dirty="0"/>
              <a:t>pericardial sac normally contains no more than 50 ml of</a:t>
            </a:r>
            <a:r>
              <a:rPr lang="en-US" sz="2800" i="1" dirty="0"/>
              <a:t> </a:t>
            </a:r>
            <a:r>
              <a:rPr lang="en-US" sz="2800" dirty="0"/>
              <a:t>lubricating fluid.</a:t>
            </a:r>
          </a:p>
          <a:p>
            <a:pPr algn="just"/>
            <a:r>
              <a:rPr lang="en-US" sz="2800" b="1" dirty="0"/>
              <a:t>5. </a:t>
            </a:r>
            <a:r>
              <a:rPr lang="en-US" sz="2800" b="1" dirty="0" err="1"/>
              <a:t>Pneumopericardium</a:t>
            </a:r>
            <a:r>
              <a:rPr lang="en-US" sz="2800" b="1" dirty="0"/>
              <a:t>:</a:t>
            </a:r>
            <a:r>
              <a:rPr lang="en-US" sz="2800" dirty="0"/>
              <a:t> It refers to present of air or gas in the pericardium sac.</a:t>
            </a:r>
          </a:p>
        </p:txBody>
      </p:sp>
    </p:spTree>
    <p:extLst>
      <p:ext uri="{BB962C8B-B14F-4D97-AF65-F5344CB8AC3E}">
        <p14:creationId xmlns:p14="http://schemas.microsoft.com/office/powerpoint/2010/main" val="3455812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4877" y="665054"/>
            <a:ext cx="2920771" cy="658780"/>
          </a:xfrm>
        </p:spPr>
        <p:txBody>
          <a:bodyPr>
            <a:noAutofit/>
          </a:bodyPr>
          <a:lstStyle/>
          <a:p>
            <a:r>
              <a:rPr lang="en-US" sz="2800" b="1" dirty="0"/>
              <a:t>Myocarditis</a:t>
            </a:r>
            <a:br>
              <a:rPr lang="en-US" sz="2800" dirty="0"/>
            </a:br>
            <a:endParaRPr lang="en-US" sz="2800" dirty="0"/>
          </a:p>
        </p:txBody>
      </p:sp>
      <p:sp>
        <p:nvSpPr>
          <p:cNvPr id="3" name="Content Placeholder 2"/>
          <p:cNvSpPr>
            <a:spLocks noGrp="1"/>
          </p:cNvSpPr>
          <p:nvPr>
            <p:ph idx="1"/>
          </p:nvPr>
        </p:nvSpPr>
        <p:spPr>
          <a:xfrm>
            <a:off x="1528549" y="1187353"/>
            <a:ext cx="10522424" cy="5486402"/>
          </a:xfrm>
        </p:spPr>
        <p:txBody>
          <a:bodyPr>
            <a:noAutofit/>
          </a:bodyPr>
          <a:lstStyle/>
          <a:p>
            <a:pPr algn="just"/>
            <a:r>
              <a:rPr lang="en-US" sz="2800" b="1" dirty="0"/>
              <a:t>Myocarditis</a:t>
            </a:r>
            <a:endParaRPr lang="en-US" sz="2800" dirty="0"/>
          </a:p>
          <a:p>
            <a:pPr marL="0" indent="0" algn="just">
              <a:buNone/>
            </a:pPr>
            <a:r>
              <a:rPr lang="en-US" sz="2800" dirty="0"/>
              <a:t>It is an inflammation of myocardium which have many types:</a:t>
            </a:r>
          </a:p>
          <a:p>
            <a:pPr algn="just"/>
            <a:r>
              <a:rPr lang="en-US" sz="2800" b="1" dirty="0"/>
              <a:t>1. Acute suppurative myocarditis:</a:t>
            </a:r>
            <a:r>
              <a:rPr lang="en-US" sz="2800" dirty="0"/>
              <a:t> this found in </a:t>
            </a:r>
            <a:r>
              <a:rPr lang="en-US" sz="2800" dirty="0" err="1"/>
              <a:t>pyemia</a:t>
            </a:r>
            <a:r>
              <a:rPr lang="en-US" sz="2800" dirty="0"/>
              <a:t> that occurs in mastitis, </a:t>
            </a:r>
            <a:r>
              <a:rPr lang="en-US" sz="2800" dirty="0" err="1"/>
              <a:t>metritis</a:t>
            </a:r>
            <a:r>
              <a:rPr lang="en-US" sz="2800" dirty="0"/>
              <a:t> and joint ill. The spread by way of coronary arteries, direct extension from purulent pericarditis, endocarditis, </a:t>
            </a:r>
            <a:r>
              <a:rPr lang="en-US" sz="2800" dirty="0" err="1"/>
              <a:t>pleuritis</a:t>
            </a:r>
            <a:r>
              <a:rPr lang="en-US" sz="2800" dirty="0"/>
              <a:t> and pneumonia also  possible, Macroscopically the heart contain abscesses with hyperemic borders, the abscesses may encapsulated. Microscopically the typical appearance of abscesses is seen with neutrophils, healing may occur by organization or scar formation.</a:t>
            </a:r>
          </a:p>
          <a:p>
            <a:pPr algn="just"/>
            <a:endParaRPr lang="en-US" sz="2800" dirty="0"/>
          </a:p>
        </p:txBody>
      </p:sp>
    </p:spTree>
    <p:extLst>
      <p:ext uri="{BB962C8B-B14F-4D97-AF65-F5344CB8AC3E}">
        <p14:creationId xmlns:p14="http://schemas.microsoft.com/office/powerpoint/2010/main" val="2837194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0221" y="809767"/>
            <a:ext cx="10458048" cy="2957015"/>
          </a:xfrm>
        </p:spPr>
        <p:txBody>
          <a:bodyPr/>
          <a:lstStyle/>
          <a:p>
            <a:pPr marL="0" indent="0" algn="just">
              <a:buNone/>
            </a:pPr>
            <a:r>
              <a:rPr lang="en-US" sz="2800" b="1" dirty="0"/>
              <a:t>2. Parasitic myocarditis:</a:t>
            </a:r>
            <a:r>
              <a:rPr lang="en-US" sz="2800" dirty="0"/>
              <a:t> This type of myocarditis occur due to parasitic infection of the myocardium, many types of heartworms may cause parasitic myocarditis like </a:t>
            </a:r>
            <a:r>
              <a:rPr lang="en-US" sz="2800" i="1" dirty="0" err="1"/>
              <a:t>Dirofilaria</a:t>
            </a:r>
            <a:r>
              <a:rPr lang="en-US" sz="2800" i="1" dirty="0"/>
              <a:t> </a:t>
            </a:r>
            <a:r>
              <a:rPr lang="en-US" sz="2800" i="1" dirty="0" err="1"/>
              <a:t>immitis</a:t>
            </a:r>
            <a:r>
              <a:rPr lang="en-US" sz="2800" dirty="0"/>
              <a:t> and Hydatid cysts found in the right ventricle, also </a:t>
            </a:r>
            <a:r>
              <a:rPr lang="en-US" sz="2800" i="1" dirty="0" err="1"/>
              <a:t>Sarcocystis</a:t>
            </a:r>
            <a:r>
              <a:rPr lang="en-US" sz="2800" i="1" dirty="0"/>
              <a:t> </a:t>
            </a:r>
            <a:r>
              <a:rPr lang="en-US" sz="2800" i="1" dirty="0" err="1"/>
              <a:t>tenella</a:t>
            </a:r>
            <a:r>
              <a:rPr lang="en-US" sz="2800" dirty="0"/>
              <a:t> and </a:t>
            </a:r>
            <a:r>
              <a:rPr lang="en-US" sz="2800" i="1" dirty="0"/>
              <a:t>Toxoplasma gondii</a:t>
            </a:r>
            <a:r>
              <a:rPr lang="en-US" sz="2800" dirty="0"/>
              <a:t> may present in the heart muscle fibers.</a:t>
            </a:r>
          </a:p>
          <a:p>
            <a:pPr marL="0" indent="0">
              <a:buNone/>
            </a:pPr>
            <a:endParaRPr lang="en-US" dirty="0"/>
          </a:p>
        </p:txBody>
      </p:sp>
    </p:spTree>
    <p:extLst>
      <p:ext uri="{BB962C8B-B14F-4D97-AF65-F5344CB8AC3E}">
        <p14:creationId xmlns:p14="http://schemas.microsoft.com/office/powerpoint/2010/main" val="932616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0286" y="624110"/>
            <a:ext cx="2920771" cy="699723"/>
          </a:xfrm>
        </p:spPr>
        <p:txBody>
          <a:bodyPr/>
          <a:lstStyle/>
          <a:p>
            <a:r>
              <a:rPr lang="en-US" b="1" dirty="0"/>
              <a:t>Endocarditis</a:t>
            </a:r>
            <a:endParaRPr lang="en-US" dirty="0"/>
          </a:p>
        </p:txBody>
      </p:sp>
      <p:sp>
        <p:nvSpPr>
          <p:cNvPr id="3" name="Content Placeholder 2"/>
          <p:cNvSpPr>
            <a:spLocks noGrp="1"/>
          </p:cNvSpPr>
          <p:nvPr>
            <p:ph idx="1"/>
          </p:nvPr>
        </p:nvSpPr>
        <p:spPr>
          <a:xfrm>
            <a:off x="1610286" y="1323833"/>
            <a:ext cx="10399744" cy="5322627"/>
          </a:xfrm>
        </p:spPr>
        <p:txBody>
          <a:bodyPr>
            <a:normAutofit/>
          </a:bodyPr>
          <a:lstStyle/>
          <a:p>
            <a:pPr algn="just"/>
            <a:r>
              <a:rPr lang="en-US" sz="2400" dirty="0"/>
              <a:t>Endocarditis is an </a:t>
            </a:r>
            <a:r>
              <a:rPr lang="en-US" sz="2400" dirty="0">
                <a:hlinkClick r:id="rId2" tooltip="Inflammation"/>
              </a:rPr>
              <a:t>inflammation</a:t>
            </a:r>
            <a:r>
              <a:rPr lang="en-US" sz="2400" dirty="0"/>
              <a:t> of the inner layer of the </a:t>
            </a:r>
            <a:r>
              <a:rPr lang="en-US" sz="2400" dirty="0">
                <a:hlinkClick r:id="rId3" tooltip="Heart"/>
              </a:rPr>
              <a:t>heart</a:t>
            </a:r>
            <a:r>
              <a:rPr lang="en-US" sz="2400" dirty="0"/>
              <a:t> (endocardium); it usually involves the </a:t>
            </a:r>
            <a:r>
              <a:rPr lang="en-US" sz="2400" dirty="0">
                <a:hlinkClick r:id="rId4" tooltip="Heart valve"/>
              </a:rPr>
              <a:t>heart valves</a:t>
            </a:r>
            <a:r>
              <a:rPr lang="en-US" sz="2400" dirty="0"/>
              <a:t>. There are several ways to classify endocarditis. The simplest classification is based on cause which either  infective or non-infective, depending on whether a </a:t>
            </a:r>
            <a:r>
              <a:rPr lang="en-US" sz="2400" dirty="0">
                <a:hlinkClick r:id="rId5" tooltip="Microorganism"/>
              </a:rPr>
              <a:t>microorganism</a:t>
            </a:r>
            <a:r>
              <a:rPr lang="en-US" sz="2400" dirty="0"/>
              <a:t> is the source of the inflammation or not.</a:t>
            </a:r>
          </a:p>
          <a:p>
            <a:pPr marL="0" indent="0" algn="just">
              <a:buNone/>
            </a:pPr>
            <a:r>
              <a:rPr lang="en-US" sz="2400" b="1" dirty="0"/>
              <a:t>1. Infective Endocarditis:</a:t>
            </a:r>
            <a:r>
              <a:rPr lang="en-US" sz="2400" dirty="0"/>
              <a:t> it is a serious infection of endocardium by microbial invasion of heart valves or mural endocardium often with destruction of the underlying cardiac tissues characteristically results in bulky, friable </a:t>
            </a:r>
            <a:r>
              <a:rPr lang="en-US" sz="2400" dirty="0" err="1"/>
              <a:t>vegetations</a:t>
            </a:r>
            <a:r>
              <a:rPr lang="en-US" sz="2400" dirty="0"/>
              <a:t> composed of necrotic debris, thrombus, and organisms. Although fungi, Rickettsia (agents of Q fever), and chlamydial species can cause endocarditis, the vast majority of cases are caused by extracellular bacteria.</a:t>
            </a:r>
          </a:p>
          <a:p>
            <a:endParaRPr lang="en-US" dirty="0"/>
          </a:p>
        </p:txBody>
      </p:sp>
    </p:spTree>
    <p:extLst>
      <p:ext uri="{BB962C8B-B14F-4D97-AF65-F5344CB8AC3E}">
        <p14:creationId xmlns:p14="http://schemas.microsoft.com/office/powerpoint/2010/main" val="994596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0436" y="818866"/>
            <a:ext cx="9894176" cy="2552131"/>
          </a:xfrm>
        </p:spPr>
        <p:txBody>
          <a:bodyPr/>
          <a:lstStyle/>
          <a:p>
            <a:pPr marL="0" indent="0" algn="just">
              <a:buNone/>
            </a:pPr>
            <a:r>
              <a:rPr lang="en-US" sz="2800" b="1" dirty="0"/>
              <a:t>2. Non infected endocarditis:</a:t>
            </a:r>
            <a:r>
              <a:rPr lang="en-US" sz="2800" dirty="0"/>
              <a:t> Also, called non bacterial thrombotic endocarditis is characterized by the deposition of small (1 to 5 mm in diameter) thrombotic masses composed mainly of fibrin and platelets on cardiac valves.</a:t>
            </a:r>
          </a:p>
          <a:p>
            <a:endParaRPr lang="en-US" dirty="0"/>
          </a:p>
        </p:txBody>
      </p:sp>
    </p:spTree>
    <p:extLst>
      <p:ext uri="{BB962C8B-B14F-4D97-AF65-F5344CB8AC3E}">
        <p14:creationId xmlns:p14="http://schemas.microsoft.com/office/powerpoint/2010/main" val="4268731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2174" y="610462"/>
            <a:ext cx="2948066" cy="713371"/>
          </a:xfrm>
        </p:spPr>
        <p:txBody>
          <a:bodyPr/>
          <a:lstStyle/>
          <a:p>
            <a:r>
              <a:rPr lang="en-US" b="1" dirty="0"/>
              <a:t>Thank you </a:t>
            </a:r>
          </a:p>
        </p:txBody>
      </p:sp>
    </p:spTree>
    <p:extLst>
      <p:ext uri="{BB962C8B-B14F-4D97-AF65-F5344CB8AC3E}">
        <p14:creationId xmlns:p14="http://schemas.microsoft.com/office/powerpoint/2010/main" val="13321525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TotalTime>
  <Words>450</Words>
  <Application>Microsoft Office PowerPoint</Application>
  <PresentationFormat>Widescreen</PresentationFormat>
  <Paragraphs>21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Wisp</vt:lpstr>
      <vt:lpstr>Cardiovascular system pathology </vt:lpstr>
      <vt:lpstr>Inflammatory status of the heart: </vt:lpstr>
      <vt:lpstr>PowerPoint Presentation</vt:lpstr>
      <vt:lpstr>PowerPoint Presentation</vt:lpstr>
      <vt:lpstr>Myocarditis </vt:lpstr>
      <vt:lpstr>PowerPoint Presentation</vt:lpstr>
      <vt:lpstr>Endocarditis</vt:lpstr>
      <vt:lpstr>PowerPoint Presentation</vt:lpstr>
      <vt:lpstr>Thank you </vt:lpstr>
    </vt:vector>
  </TitlesOfParts>
  <Company>SACC - ANAS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Cardiovascular system pathology</dc:title>
  <dc:creator>Dr. Jihad A. Ahmed</dc:creator>
  <cp:lastModifiedBy>jihad ahmed</cp:lastModifiedBy>
  <cp:revision>9</cp:revision>
  <dcterms:created xsi:type="dcterms:W3CDTF">2022-04-22T22:04:28Z</dcterms:created>
  <dcterms:modified xsi:type="dcterms:W3CDTF">2023-02-28T13:54:25Z</dcterms:modified>
</cp:coreProperties>
</file>